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6" r:id="rId2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0" Type="http://schemas.openxmlformats.org/officeDocument/2006/relationships/slide" Target="slides/slide14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97.xml"/><Relationship Id="rId2" Type="http://schemas.openxmlformats.org/officeDocument/2006/relationships/image" Target="../media/image287.wmf"/><Relationship Id="rId3" Type="http://schemas.openxmlformats.org/officeDocument/2006/relationships/image" Target="../media/image288.png"/></Relationships>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8C69E673-A63E-0E4F-D1DC-E96DF3D67B52}"/>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All.Exp.Mtg</a:t>
            </a: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5/18/09  – A.Valishev</a:t>
            </a:r>
          </a:p>
        </p:txBody>
      </p:sp>
      <p:sp>
        <p:nvSpPr>
          <p:cNvPr id="3" name="灯片编号占位符 4">
            <a:extLst>
              <a:ext uri="{FF2B5EF4-FFF2-40B4-BE49-F238E27FC236}">
                <a16:creationId xmlns:a16="http://schemas.microsoft.com/office/drawing/2014/main" id="{549AEC44-D7A3-1271-8C2D-57B23361C36C}"/>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E46E66-5302-4FBA-8F5C-BAF437A2BA87}" type="slidenum">
              <a:rPr kumimoji="0" lang="en-US" altLang="zh-CN" sz="1200" b="0" i="0" u="none" strike="noStrike" kern="1200" cap="none" spc="0" normalizeH="0" baseline="0" noProof="0" smtClean="0">
                <a:ln>
                  <a:noFill/>
                </a:ln>
                <a:solidFill>
                  <a:srgbClr val="000000"/>
                </a:solidFill>
                <a:effectLst/>
                <a:uLnTx/>
                <a:uFillTx/>
                <a:latin typeface="Comic Sans MS"/>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zh-CN" sz="1200" b="0" i="0" u="none" strike="noStrike" kern="1200" cap="none" spc="0" normalizeH="0" baseline="0" noProof="0">
              <a:ln>
                <a:noFill/>
              </a:ln>
              <a:solidFill>
                <a:srgbClr val="000000"/>
              </a:solidFill>
              <a:effectLst/>
              <a:uLnTx/>
              <a:uFillTx/>
              <a:latin typeface="Comic Sans MS"/>
              <a:ea typeface="宋体" panose="02010600030101010101" pitchFamily="2" charset="-122"/>
              <a:cs typeface="+mn-cs"/>
            </a:endParaRPr>
          </a:p>
        </p:txBody>
      </p:sp>
      <p:sp>
        <p:nvSpPr>
          <p:cNvPr id="491522" name="Rectangle 2">
            <a:extLst>
              <a:ext uri="{FF2B5EF4-FFF2-40B4-BE49-F238E27FC236}">
                <a16:creationId xmlns:a16="http://schemas.microsoft.com/office/drawing/2014/main" id="{ACE87FCB-1BAD-E663-B191-89E0A064F880}"/>
              </a:ext>
            </a:extLst>
          </p:cNvPr>
          <p:cNvSpPr>
            <a:spLocks noGrp="1" noChangeArrowheads="1"/>
          </p:cNvSpPr>
          <p:nvPr>
            <p:ph type="title"/>
          </p:nvPr>
        </p:nvSpPr>
        <p:spPr/>
        <p:txBody>
          <a:bodyPr/>
          <a:lstStyle/>
          <a:p>
            <a:r>
              <a:rPr lang="en-US" altLang="zh-CN">
                <a:ea typeface="宋体" panose="02010600030101010101" pitchFamily="2" charset="-122"/>
              </a:rPr>
              <a:t>Orbit and Tune Stability</a:t>
            </a:r>
          </a:p>
        </p:txBody>
      </p:sp>
      <p:pic>
        <p:nvPicPr>
          <p:cNvPr id="491523" name="Picture 3">
            <a:extLst>
              <a:ext uri="{FF2B5EF4-FFF2-40B4-BE49-F238E27FC236}">
                <a16:creationId xmlns:a16="http://schemas.microsoft.com/office/drawing/2014/main" id="{3292DA3F-9E20-CEB7-9D2E-B864D36C1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6629400" cy="3429000"/>
          </a:xfrm>
          <a:prstGeom prst="rect">
            <a:avLst/>
          </a:prstGeom>
          <a:noFill/>
          <a:ln>
            <a:noFill/>
          </a:ln>
          <a:effectLst>
            <a:outerShdw dist="107763" dir="189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24" name="Line 4">
            <a:extLst>
              <a:ext uri="{FF2B5EF4-FFF2-40B4-BE49-F238E27FC236}">
                <a16:creationId xmlns:a16="http://schemas.microsoft.com/office/drawing/2014/main" id="{825EEA4F-D062-FE4F-F656-5E03E0B4A590}"/>
              </a:ext>
            </a:extLst>
          </p:cNvPr>
          <p:cNvSpPr>
            <a:spLocks noChangeShapeType="1"/>
          </p:cNvSpPr>
          <p:nvPr/>
        </p:nvSpPr>
        <p:spPr bwMode="auto">
          <a:xfrm>
            <a:off x="1219200" y="1676400"/>
            <a:ext cx="23622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25" name="Line 5">
            <a:extLst>
              <a:ext uri="{FF2B5EF4-FFF2-40B4-BE49-F238E27FC236}">
                <a16:creationId xmlns:a16="http://schemas.microsoft.com/office/drawing/2014/main" id="{CF4D9443-F066-3717-DDDD-97B0329F6AEF}"/>
              </a:ext>
            </a:extLst>
          </p:cNvPr>
          <p:cNvSpPr>
            <a:spLocks noChangeShapeType="1"/>
          </p:cNvSpPr>
          <p:nvPr/>
        </p:nvSpPr>
        <p:spPr bwMode="auto">
          <a:xfrm>
            <a:off x="3962400" y="1676400"/>
            <a:ext cx="18288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26" name="Line 6">
            <a:extLst>
              <a:ext uri="{FF2B5EF4-FFF2-40B4-BE49-F238E27FC236}">
                <a16:creationId xmlns:a16="http://schemas.microsoft.com/office/drawing/2014/main" id="{AF93527D-DE64-A3A5-8D0C-114B25F26A46}"/>
              </a:ext>
            </a:extLst>
          </p:cNvPr>
          <p:cNvSpPr>
            <a:spLocks noChangeShapeType="1"/>
          </p:cNvSpPr>
          <p:nvPr/>
        </p:nvSpPr>
        <p:spPr bwMode="auto">
          <a:xfrm>
            <a:off x="3581400" y="1676400"/>
            <a:ext cx="3810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aphicFrame>
        <p:nvGraphicFramePr>
          <p:cNvPr id="491555" name="Group 35">
            <a:extLst>
              <a:ext uri="{FF2B5EF4-FFF2-40B4-BE49-F238E27FC236}">
                <a16:creationId xmlns:a16="http://schemas.microsoft.com/office/drawing/2014/main" id="{4F0B93F4-101B-AE16-1B0F-04633CFC1684}"/>
              </a:ext>
            </a:extLst>
          </p:cNvPr>
          <p:cNvGraphicFramePr>
            <a:graphicFrameLocks noGrp="1"/>
          </p:cNvGraphicFramePr>
          <p:nvPr/>
        </p:nvGraphicFramePr>
        <p:xfrm>
          <a:off x="6629400" y="838200"/>
          <a:ext cx="2286000" cy="2895601"/>
        </p:xfrm>
        <a:graphic>
          <a:graphicData uri="http://schemas.openxmlformats.org/drawingml/2006/table">
            <a:tbl>
              <a:tblPr/>
              <a:tblGrid>
                <a:gridCol w="609600">
                  <a:extLst>
                    <a:ext uri="{9D8B030D-6E8A-4147-A177-3AD203B41FA5}">
                      <a16:colId xmlns:a16="http://schemas.microsoft.com/office/drawing/2014/main" val="2818606676"/>
                    </a:ext>
                  </a:extLst>
                </a:gridCol>
                <a:gridCol w="762000">
                  <a:extLst>
                    <a:ext uri="{9D8B030D-6E8A-4147-A177-3AD203B41FA5}">
                      <a16:colId xmlns:a16="http://schemas.microsoft.com/office/drawing/2014/main" val="3275501550"/>
                    </a:ext>
                  </a:extLst>
                </a:gridCol>
                <a:gridCol w="914400">
                  <a:extLst>
                    <a:ext uri="{9D8B030D-6E8A-4147-A177-3AD203B41FA5}">
                      <a16:colId xmlns:a16="http://schemas.microsoft.com/office/drawing/2014/main" val="2163853149"/>
                    </a:ext>
                  </a:extLst>
                </a:gridCol>
              </a:tblGrid>
              <a:tr h="728663">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zone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Hor ave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Hor sigma (mm)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2622266993"/>
                  </a:ext>
                </a:extLst>
              </a:tr>
              <a:tr h="722313">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90766030"/>
                  </a:ext>
                </a:extLst>
              </a:tr>
              <a:tr h="720725">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96896378"/>
                  </a:ext>
                </a:extLst>
              </a:tr>
              <a:tr h="723900">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11265518"/>
                  </a:ext>
                </a:extLst>
              </a:tr>
            </a:tbl>
          </a:graphicData>
        </a:graphic>
      </p:graphicFrame>
      <p:sp>
        <p:nvSpPr>
          <p:cNvPr id="491551" name="Text Box 31">
            <a:extLst>
              <a:ext uri="{FF2B5EF4-FFF2-40B4-BE49-F238E27FC236}">
                <a16:creationId xmlns:a16="http://schemas.microsoft.com/office/drawing/2014/main" id="{F658DE84-B04E-A512-F570-BEE84F634860}"/>
              </a:ext>
            </a:extLst>
          </p:cNvPr>
          <p:cNvSpPr txBox="1">
            <a:spLocks noChangeArrowheads="1"/>
          </p:cNvSpPr>
          <p:nvPr/>
        </p:nvSpPr>
        <p:spPr bwMode="auto">
          <a:xfrm>
            <a:off x="1981200" y="12192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a:t>
            </a:r>
          </a:p>
        </p:txBody>
      </p:sp>
      <p:sp>
        <p:nvSpPr>
          <p:cNvPr id="491552" name="Text Box 32">
            <a:extLst>
              <a:ext uri="{FF2B5EF4-FFF2-40B4-BE49-F238E27FC236}">
                <a16:creationId xmlns:a16="http://schemas.microsoft.com/office/drawing/2014/main" id="{65B8CF8F-3CBC-595B-E2F4-64640B5568FE}"/>
              </a:ext>
            </a:extLst>
          </p:cNvPr>
          <p:cNvSpPr txBox="1">
            <a:spLocks noChangeArrowheads="1"/>
          </p:cNvSpPr>
          <p:nvPr/>
        </p:nvSpPr>
        <p:spPr bwMode="auto">
          <a:xfrm>
            <a:off x="3581400" y="12192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B</a:t>
            </a:r>
          </a:p>
        </p:txBody>
      </p:sp>
      <p:sp>
        <p:nvSpPr>
          <p:cNvPr id="491553" name="Text Box 33">
            <a:extLst>
              <a:ext uri="{FF2B5EF4-FFF2-40B4-BE49-F238E27FC236}">
                <a16:creationId xmlns:a16="http://schemas.microsoft.com/office/drawing/2014/main" id="{F6C8A928-1AE7-DC94-FE42-D2C06E69818E}"/>
              </a:ext>
            </a:extLst>
          </p:cNvPr>
          <p:cNvSpPr txBox="1">
            <a:spLocks noChangeArrowheads="1"/>
          </p:cNvSpPr>
          <p:nvPr/>
        </p:nvSpPr>
        <p:spPr bwMode="auto">
          <a:xfrm>
            <a:off x="4724400" y="12192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C</a:t>
            </a:r>
          </a:p>
        </p:txBody>
      </p:sp>
      <p:pic>
        <p:nvPicPr>
          <p:cNvPr id="491556" name="Picture 36">
            <a:extLst>
              <a:ext uri="{FF2B5EF4-FFF2-40B4-BE49-F238E27FC236}">
                <a16:creationId xmlns:a16="http://schemas.microsoft.com/office/drawing/2014/main" id="{BD8E9E56-EA2D-EBDD-FE6D-8A3C8CA86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5791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7" name="Text Box 37">
            <a:extLst>
              <a:ext uri="{FF2B5EF4-FFF2-40B4-BE49-F238E27FC236}">
                <a16:creationId xmlns:a16="http://schemas.microsoft.com/office/drawing/2014/main" id="{8487016D-D578-7550-06AB-495DE0CC001C}"/>
              </a:ext>
            </a:extLst>
          </p:cNvPr>
          <p:cNvSpPr txBox="1">
            <a:spLocks noChangeArrowheads="1"/>
          </p:cNvSpPr>
          <p:nvPr/>
        </p:nvSpPr>
        <p:spPr bwMode="auto">
          <a:xfrm>
            <a:off x="6019800" y="4267200"/>
            <a:ext cx="20796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Reference orbit:</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5850, Jan. 16, 2008</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6138, May 13, 2008</a:t>
            </a:r>
          </a:p>
        </p:txBody>
      </p:sp>
      <p:sp>
        <p:nvSpPr>
          <p:cNvPr id="491558" name="Text Box 38">
            <a:extLst>
              <a:ext uri="{FF2B5EF4-FFF2-40B4-BE49-F238E27FC236}">
                <a16:creationId xmlns:a16="http://schemas.microsoft.com/office/drawing/2014/main" id="{BAE867F0-EE3E-3717-F4B4-6B8862C7D37E}"/>
              </a:ext>
            </a:extLst>
          </p:cNvPr>
          <p:cNvSpPr txBox="1">
            <a:spLocks noChangeArrowheads="1"/>
          </p:cNvSpPr>
          <p:nvPr/>
        </p:nvSpPr>
        <p:spPr bwMode="auto">
          <a:xfrm>
            <a:off x="1143000" y="5867400"/>
            <a:ext cx="833438" cy="2841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06/2006</a:t>
            </a:r>
          </a:p>
        </p:txBody>
      </p:sp>
      <p:sp>
        <p:nvSpPr>
          <p:cNvPr id="491559" name="Text Box 39">
            <a:extLst>
              <a:ext uri="{FF2B5EF4-FFF2-40B4-BE49-F238E27FC236}">
                <a16:creationId xmlns:a16="http://schemas.microsoft.com/office/drawing/2014/main" id="{B405570B-44AF-5597-C2D1-9AFFB73392B8}"/>
              </a:ext>
            </a:extLst>
          </p:cNvPr>
          <p:cNvSpPr txBox="1">
            <a:spLocks noChangeArrowheads="1"/>
          </p:cNvSpPr>
          <p:nvPr/>
        </p:nvSpPr>
        <p:spPr bwMode="auto">
          <a:xfrm>
            <a:off x="2971800" y="5867400"/>
            <a:ext cx="808038" cy="284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10/2007</a:t>
            </a:r>
          </a:p>
        </p:txBody>
      </p:sp>
      <p:sp>
        <p:nvSpPr>
          <p:cNvPr id="491560" name="Line 40">
            <a:extLst>
              <a:ext uri="{FF2B5EF4-FFF2-40B4-BE49-F238E27FC236}">
                <a16:creationId xmlns:a16="http://schemas.microsoft.com/office/drawing/2014/main" id="{5614657E-0772-60F5-5DA0-CAEF348F25ED}"/>
              </a:ext>
            </a:extLst>
          </p:cNvPr>
          <p:cNvSpPr>
            <a:spLocks noChangeShapeType="1"/>
          </p:cNvSpPr>
          <p:nvPr/>
        </p:nvSpPr>
        <p:spPr bwMode="auto">
          <a:xfrm>
            <a:off x="1143000" y="5257800"/>
            <a:ext cx="0" cy="609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1" name="Line 41">
            <a:extLst>
              <a:ext uri="{FF2B5EF4-FFF2-40B4-BE49-F238E27FC236}">
                <a16:creationId xmlns:a16="http://schemas.microsoft.com/office/drawing/2014/main" id="{1CD2546A-3E43-3924-B5FC-02421940D743}"/>
              </a:ext>
            </a:extLst>
          </p:cNvPr>
          <p:cNvSpPr>
            <a:spLocks noChangeShapeType="1"/>
          </p:cNvSpPr>
          <p:nvPr/>
        </p:nvSpPr>
        <p:spPr bwMode="auto">
          <a:xfrm>
            <a:off x="2971800" y="5257800"/>
            <a:ext cx="0" cy="609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2" name="Line 42">
            <a:extLst>
              <a:ext uri="{FF2B5EF4-FFF2-40B4-BE49-F238E27FC236}">
                <a16:creationId xmlns:a16="http://schemas.microsoft.com/office/drawing/2014/main" id="{AAB096D4-5105-714C-3159-7268520C638F}"/>
              </a:ext>
            </a:extLst>
          </p:cNvPr>
          <p:cNvSpPr>
            <a:spLocks noChangeShapeType="1"/>
          </p:cNvSpPr>
          <p:nvPr/>
        </p:nvSpPr>
        <p:spPr bwMode="auto">
          <a:xfrm flipV="1">
            <a:off x="3581400" y="1600200"/>
            <a:ext cx="0" cy="25908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3" name="Text Box 43">
            <a:extLst>
              <a:ext uri="{FF2B5EF4-FFF2-40B4-BE49-F238E27FC236}">
                <a16:creationId xmlns:a16="http://schemas.microsoft.com/office/drawing/2014/main" id="{74D2E19B-57C2-F4FB-F9EB-E05EE7829CF2}"/>
              </a:ext>
            </a:extLst>
          </p:cNvPr>
          <p:cNvSpPr txBox="1">
            <a:spLocks noChangeArrowheads="1"/>
          </p:cNvSpPr>
          <p:nvPr/>
        </p:nvSpPr>
        <p:spPr bwMode="auto">
          <a:xfrm>
            <a:off x="3581400" y="3962400"/>
            <a:ext cx="979488" cy="28416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CC99"/>
                </a:solidFill>
                <a:effectLst/>
                <a:uLnTx/>
                <a:uFillTx/>
                <a:latin typeface="Comic Sans MS" panose="030F0702030302020204" pitchFamily="66" charset="0"/>
                <a:ea typeface="宋体" panose="02010600030101010101" pitchFamily="2" charset="-122"/>
                <a:cs typeface="+mn-cs"/>
              </a:rPr>
              <a:t>2/12/2008</a:t>
            </a:r>
          </a:p>
        </p:txBody>
      </p:sp>
      <p:sp>
        <p:nvSpPr>
          <p:cNvPr id="491564" name="Text Box 44">
            <a:extLst>
              <a:ext uri="{FF2B5EF4-FFF2-40B4-BE49-F238E27FC236}">
                <a16:creationId xmlns:a16="http://schemas.microsoft.com/office/drawing/2014/main" id="{0699173B-A7E3-76F7-20B0-165BCC2A0889}"/>
              </a:ext>
            </a:extLst>
          </p:cNvPr>
          <p:cNvSpPr txBox="1">
            <a:spLocks noChangeArrowheads="1"/>
          </p:cNvSpPr>
          <p:nvPr/>
        </p:nvSpPr>
        <p:spPr bwMode="auto">
          <a:xfrm>
            <a:off x="3962400" y="2057400"/>
            <a:ext cx="1004888" cy="284163"/>
          </a:xfrm>
          <a:prstGeom prst="rect">
            <a:avLst/>
          </a:prstGeom>
          <a:solidFill>
            <a:schemeClr val="bg1"/>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0066"/>
                </a:solidFill>
                <a:effectLst/>
                <a:uLnTx/>
                <a:uFillTx/>
                <a:latin typeface="Comic Sans MS" panose="030F0702030302020204" pitchFamily="66" charset="0"/>
                <a:ea typeface="宋体" panose="02010600030101010101" pitchFamily="2" charset="-122"/>
                <a:cs typeface="+mn-cs"/>
              </a:rPr>
              <a:t>4/29/2008</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